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sldIdLst>
    <p:sldId id="256" r:id="rId2"/>
    <p:sldId id="258" r:id="rId3"/>
    <p:sldId id="257" r:id="rId4"/>
    <p:sldId id="261" r:id="rId5"/>
    <p:sldId id="262" r:id="rId6"/>
    <p:sldId id="263" r:id="rId7"/>
    <p:sldId id="264" r:id="rId8"/>
    <p:sldId id="266" r:id="rId9"/>
    <p:sldId id="267" r:id="rId10"/>
    <p:sldId id="268" r:id="rId11"/>
    <p:sldId id="269" r:id="rId12"/>
    <p:sldId id="271" r:id="rId13"/>
    <p:sldId id="272" r:id="rId14"/>
    <p:sldId id="273" r:id="rId15"/>
    <p:sldId id="26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2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2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10T03:04:09.99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1,'138'8,"-23"-1,-112-7,287 18,43 36,-183-28,12-11,-88-11,221 0,-71-4,-83 16,-11 0,42-11,33 2,383 2,-364-11,567 2,-753-2,75-13,-74 8,67-4,-71 11,65-9,-50 3,1 2,83 5,-45 1,313-2,-374-1,31-6,16-1,179 7,-133 1,-106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10T03:04:12.77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1 104,'36'13,"1"-9,0-1,69-4,-31-1,-47 2,1-2,-1 0,0-2,0-1,0-1,51-20,-58 19,0 0,0 1,1 1,31-4,87 3,2-2,-72-5,-52 9,1 0,-1 1,25 0,20 3,96 11,-53-3,-79-7,1 0,0 2,32 8,-27-2,2 0,-1-3,1-1,61 1,238-7,-319 1</inkml:trace>
</inkml:ink>
</file>

<file path=ppt/media/image1.jpeg>
</file>

<file path=ppt/media/image10.pn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4701464"/>
            <a:ext cx="8952782" cy="1204036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952500"/>
            <a:ext cx="8952781" cy="3748824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966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33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8334" y="952499"/>
            <a:ext cx="2051165" cy="4953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952499"/>
            <a:ext cx="8235834" cy="49530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572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23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618211"/>
            <a:ext cx="8412190" cy="394438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908858"/>
            <a:ext cx="8412192" cy="67610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11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1" y="2260121"/>
            <a:ext cx="4350026" cy="36568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574" y="2260120"/>
            <a:ext cx="4350025" cy="365688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2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966788"/>
            <a:ext cx="10059988" cy="105178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018581"/>
            <a:ext cx="4350027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2774756"/>
            <a:ext cx="4350027" cy="31507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6572" y="2018581"/>
            <a:ext cx="4350028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6572" y="2774756"/>
            <a:ext cx="4350028" cy="315079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657975" y="2625552"/>
            <a:ext cx="42386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403684" y="2625552"/>
            <a:ext cx="42417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8352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335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85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6484"/>
            <a:ext cx="3932237" cy="2122516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12026"/>
            <a:ext cx="5143500" cy="4565651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144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7185"/>
            <a:ext cx="3932237" cy="2121813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57702" y="1307186"/>
            <a:ext cx="5038898" cy="459831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97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842963"/>
            <a:ext cx="9601200" cy="1309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262188"/>
            <a:ext cx="9601200" cy="3643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5DBDDF98-C922-483F-97E9-3E76B0201B42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2810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691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87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7548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949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customXml" Target="../ink/ink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7E26772-EAFC-10BB-4659-99BF2A8A1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AEFA6A-E623-CF1A-3DDF-C38D3A7E2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3335" y="952194"/>
            <a:ext cx="4140682" cy="495844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5B70CF-43B3-0388-7992-75DDC8729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452" y="1138637"/>
            <a:ext cx="3665507" cy="2037951"/>
          </a:xfrm>
        </p:spPr>
        <p:txBody>
          <a:bodyPr anchor="ctr">
            <a:normAutofit/>
          </a:bodyPr>
          <a:lstStyle/>
          <a:p>
            <a:r>
              <a:rPr lang="en-US" b="1" dirty="0" err="1"/>
              <a:t>Visualising</a:t>
            </a:r>
            <a:r>
              <a:rPr lang="en-US" b="1" dirty="0"/>
              <a:t> the Impact of Covid-19</a:t>
            </a:r>
            <a:endParaRPr lang="en-SG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1640CFA-7476-BC49-D1BB-902A0633C0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958" r="25486"/>
          <a:stretch/>
        </p:blipFill>
        <p:spPr>
          <a:xfrm>
            <a:off x="6096000" y="10"/>
            <a:ext cx="6096001" cy="6857990"/>
          </a:xfrm>
          <a:prstGeom prst="rect">
            <a:avLst/>
          </a:prstGeom>
        </p:spPr>
      </p:pic>
      <p:sp>
        <p:nvSpPr>
          <p:cNvPr id="34" name="Subtitle 2">
            <a:extLst>
              <a:ext uri="{FF2B5EF4-FFF2-40B4-BE49-F238E27FC236}">
                <a16:creationId xmlns:a16="http://schemas.microsoft.com/office/drawing/2014/main" id="{D46A34EF-B51C-9E0B-3B6A-1A1CE06E301B}"/>
              </a:ext>
            </a:extLst>
          </p:cNvPr>
          <p:cNvSpPr txBox="1">
            <a:spLocks/>
          </p:cNvSpPr>
          <p:nvPr/>
        </p:nvSpPr>
        <p:spPr>
          <a:xfrm>
            <a:off x="1033423" y="4493910"/>
            <a:ext cx="3935564" cy="13177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Dennis Chen (n12150801)</a:t>
            </a:r>
          </a:p>
          <a:p>
            <a:pPr marL="45720">
              <a:lnSpc>
                <a:spcPct val="100000"/>
              </a:lnSpc>
              <a:spcAft>
                <a:spcPts val="600"/>
              </a:spcAft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MXB362 Advanced Data Visualisation and Data Science</a:t>
            </a:r>
            <a:b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Case Study Presentation</a:t>
            </a:r>
          </a:p>
        </p:txBody>
      </p:sp>
    </p:spTree>
    <p:extLst>
      <p:ext uri="{BB962C8B-B14F-4D97-AF65-F5344CB8AC3E}">
        <p14:creationId xmlns:p14="http://schemas.microsoft.com/office/powerpoint/2010/main" val="1314199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FCF9-507E-4C92-B241-321464079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49492"/>
            <a:ext cx="9601200" cy="1309687"/>
          </a:xfrm>
        </p:spPr>
        <p:txBody>
          <a:bodyPr/>
          <a:lstStyle/>
          <a:p>
            <a:r>
              <a:rPr lang="en-SG" b="1" dirty="0"/>
              <a:t>Results and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7B3F-A5E9-2EFA-55B4-6830DD37E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84" y="2000634"/>
            <a:ext cx="5277744" cy="417310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SG" u="sng" dirty="0">
                <a:latin typeface="Arial" panose="020B0604020202020204" pitchFamily="34" charset="0"/>
                <a:cs typeface="Arial" panose="020B0604020202020204" pitchFamily="34" charset="0"/>
              </a:rPr>
              <a:t>Visualisation Technique 2: Animated Scatter Plot (Matplotlib)</a:t>
            </a:r>
          </a:p>
          <a:p>
            <a:pPr marL="0" indent="0" algn="just">
              <a:buNone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Experimented with different ways to animate with the locations of COVID-19 cases across Singapore</a:t>
            </a:r>
          </a:p>
          <a:p>
            <a:pPr marL="342900" indent="-342900" algn="just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Sequential Animation of Individual Cases </a:t>
            </a:r>
          </a:p>
          <a:p>
            <a:pPr marL="342900" indent="-342900" algn="just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Rolling 5-Day Window Animation of Individual Cases</a:t>
            </a:r>
          </a:p>
          <a:p>
            <a:pPr marL="342900" indent="-342900" algn="just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Rolling 5-Day Window Animation of Daily Cases</a:t>
            </a:r>
          </a:p>
        </p:txBody>
      </p:sp>
      <p:pic>
        <p:nvPicPr>
          <p:cNvPr id="6" name="Picture 5" descr="A map of the country&#10;&#10;Description automatically generated">
            <a:extLst>
              <a:ext uri="{FF2B5EF4-FFF2-40B4-BE49-F238E27FC236}">
                <a16:creationId xmlns:a16="http://schemas.microsoft.com/office/drawing/2014/main" id="{50846167-21FD-7A1D-45AE-354D92D04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88279"/>
            <a:ext cx="5507368" cy="55073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0E9BD9-B532-2EA7-614C-534CA4837FE4}"/>
              </a:ext>
            </a:extLst>
          </p:cNvPr>
          <p:cNvSpPr txBox="1"/>
          <p:nvPr/>
        </p:nvSpPr>
        <p:spPr>
          <a:xfrm>
            <a:off x="6096000" y="5446555"/>
            <a:ext cx="55073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SG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 </a:t>
            </a:r>
            <a:r>
              <a:rPr lang="en-SG" sz="1200" i="1" dirty="0">
                <a:solidFill>
                  <a:srgbClr val="000000"/>
                </a:solidFill>
                <a:latin typeface="Arial" panose="020B0604020202020204" pitchFamily="34" charset="0"/>
              </a:rPr>
              <a:t>4</a:t>
            </a:r>
            <a:r>
              <a:rPr lang="en-SG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SG Covid-19 Scatter Plot Animation (Method 3)</a:t>
            </a:r>
            <a:endParaRPr lang="en-SG" sz="1200" b="0" dirty="0">
              <a:effectLst/>
            </a:endParaRPr>
          </a:p>
          <a:p>
            <a:br>
              <a:rPr lang="en-SG" sz="1200" dirty="0"/>
            </a:br>
            <a:endParaRPr lang="en-SG" sz="1200" dirty="0"/>
          </a:p>
        </p:txBody>
      </p:sp>
    </p:spTree>
    <p:extLst>
      <p:ext uri="{BB962C8B-B14F-4D97-AF65-F5344CB8AC3E}">
        <p14:creationId xmlns:p14="http://schemas.microsoft.com/office/powerpoint/2010/main" val="886975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FCF9-507E-4C92-B241-321464079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49492"/>
            <a:ext cx="9601200" cy="1309687"/>
          </a:xfrm>
        </p:spPr>
        <p:txBody>
          <a:bodyPr/>
          <a:lstStyle/>
          <a:p>
            <a:r>
              <a:rPr lang="en-SG" b="1" dirty="0"/>
              <a:t>Results and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7B3F-A5E9-2EFA-55B4-6830DD37E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9412" y="1342449"/>
            <a:ext cx="5277744" cy="417310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SG" u="sng" dirty="0">
                <a:latin typeface="Arial" panose="020B0604020202020204" pitchFamily="34" charset="0"/>
                <a:cs typeface="Arial" panose="020B0604020202020204" pitchFamily="34" charset="0"/>
              </a:rPr>
              <a:t>Combination of Both Technique</a:t>
            </a:r>
          </a:p>
        </p:txBody>
      </p:sp>
      <p:pic>
        <p:nvPicPr>
          <p:cNvPr id="5" name="Picture 4" descr="A black and white map&#10;&#10;Description automatically generated">
            <a:extLst>
              <a:ext uri="{FF2B5EF4-FFF2-40B4-BE49-F238E27FC236}">
                <a16:creationId xmlns:a16="http://schemas.microsoft.com/office/drawing/2014/main" id="{B45D2F47-5998-389D-9BCA-D8037BBD2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813" y="1739303"/>
            <a:ext cx="9806787" cy="49033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A46421-C2D2-8586-692C-9219EDAD1A3B}"/>
              </a:ext>
            </a:extLst>
          </p:cNvPr>
          <p:cNvSpPr txBox="1"/>
          <p:nvPr/>
        </p:nvSpPr>
        <p:spPr>
          <a:xfrm>
            <a:off x="2769794" y="6062176"/>
            <a:ext cx="60971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SG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 5 . </a:t>
            </a:r>
            <a:r>
              <a:rPr lang="en-SG" sz="1200" i="1" dirty="0">
                <a:solidFill>
                  <a:srgbClr val="000000"/>
                </a:solidFill>
                <a:latin typeface="Arial" panose="020B0604020202020204" pitchFamily="34" charset="0"/>
              </a:rPr>
              <a:t>SG Covid-19 Combination of Techniques</a:t>
            </a:r>
            <a:endParaRPr lang="en-SG" sz="1200" b="0" dirty="0">
              <a:effectLst/>
            </a:endParaRPr>
          </a:p>
          <a:p>
            <a:br>
              <a:rPr lang="en-SG" sz="1200" dirty="0"/>
            </a:br>
            <a:endParaRPr lang="en-SG" sz="1200" dirty="0"/>
          </a:p>
        </p:txBody>
      </p:sp>
    </p:spTree>
    <p:extLst>
      <p:ext uri="{BB962C8B-B14F-4D97-AF65-F5344CB8AC3E}">
        <p14:creationId xmlns:p14="http://schemas.microsoft.com/office/powerpoint/2010/main" val="1704247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FCF9-507E-4C92-B241-321464079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Exegesis of the Effectiveness of Visualisation Outputs</a:t>
            </a:r>
            <a:br>
              <a:rPr lang="en-US" b="1" dirty="0"/>
            </a:br>
            <a:endParaRPr lang="en-SG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B60613-2AB3-FAC6-06A6-056FE077E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62187"/>
            <a:ext cx="9601200" cy="4347267"/>
          </a:xfrm>
        </p:spPr>
        <p:txBody>
          <a:bodyPr>
            <a:normAutofit lnSpcReduction="10000"/>
          </a:bodyPr>
          <a:lstStyle/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Lines</a:t>
            </a:r>
            <a:b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Used thin lines to separate different areas of Singapore</a:t>
            </a: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Colours</a:t>
            </a:r>
            <a:b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Used of monochromatic colour scheme </a:t>
            </a: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Clear Labels</a:t>
            </a:r>
            <a:b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lear and concise labels, limited to the legend and a title indicating the cumulative COVID-19 cases and the corresponding date.</a:t>
            </a: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Negative Space</a:t>
            </a:r>
            <a:b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 of negative space to ensure that the visualisation stands out</a:t>
            </a: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Minimised Complexity</a:t>
            </a:r>
            <a:b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180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inimises</a:t>
            </a: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complexity by focusing solely on essential elements: the geographic areas, the cumulative case counts, and the date.</a:t>
            </a: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218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FCF9-507E-4C92-B241-321464079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Problems</a:t>
            </a:r>
            <a:endParaRPr lang="en-SG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243E7A-AA64-0FD4-642A-CB5420669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406" y="2462213"/>
            <a:ext cx="9601200" cy="3643312"/>
          </a:xfrm>
        </p:spPr>
        <p:txBody>
          <a:bodyPr/>
          <a:lstStyle/>
          <a:p>
            <a:r>
              <a:rPr lang="en-US" dirty="0"/>
              <a:t>Initial animation frames show misalignment between the scatter plot and choropleth map.</a:t>
            </a:r>
            <a:br>
              <a:rPr lang="en-SG" dirty="0"/>
            </a:br>
            <a:r>
              <a:rPr lang="en-US" dirty="0"/>
              <a:t>Potential cause: mismatch between the initial dataset and the GIS map of Singapore.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Simplified focus on Singapore’s geographic areas, case counts, and date makes the visualisation suitable for local audiences.</a:t>
            </a:r>
            <a:br>
              <a:rPr lang="en-US" dirty="0"/>
            </a:br>
            <a:r>
              <a:rPr lang="en-US" dirty="0"/>
              <a:t>Limits effectiveness for international viewers who may not recognize specific areas or districts.</a:t>
            </a:r>
            <a:endParaRPr lang="en-S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B55CB8-9F59-8EB4-FFA6-066FC3FE4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2288" y="842962"/>
            <a:ext cx="1309688" cy="13096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C4F9B3-393E-95FE-5336-2C3CD9006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7976" y="4676776"/>
            <a:ext cx="1738312" cy="173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4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FCF9-507E-4C92-B241-321464079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Future work</a:t>
            </a:r>
            <a:endParaRPr lang="en-SG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243E7A-AA64-0FD4-642A-CB5420669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406" y="2462213"/>
            <a:ext cx="9601200" cy="3643312"/>
          </a:xfrm>
        </p:spPr>
        <p:txBody>
          <a:bodyPr/>
          <a:lstStyle/>
          <a:p>
            <a:r>
              <a:rPr lang="en-US" dirty="0"/>
              <a:t>Incorporate live feeds from reliable sources (health </a:t>
            </a:r>
            <a:r>
              <a:rPr lang="en-US" dirty="0" err="1"/>
              <a:t>organisations</a:t>
            </a:r>
            <a:r>
              <a:rPr lang="en-US" dirty="0"/>
              <a:t> and government databases).</a:t>
            </a:r>
          </a:p>
          <a:p>
            <a:r>
              <a:rPr lang="en-US" dirty="0"/>
              <a:t>Integrate real-time data into the visualisation tool to enhance relevance and usability during pandemics.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0A87FB-9D21-BCF9-1948-192A5AD4B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6650" y="3679032"/>
            <a:ext cx="2786062" cy="278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767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B6F21-97DE-3CC7-8D72-6B31EC5E5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3DC12-43E1-029E-FFB8-CF4464521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899" y="2262188"/>
            <a:ext cx="11267372" cy="3643312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World Health Organization. (n.d.). COVID-19 cases | WHO COVID-19 dashboard. </a:t>
            </a:r>
            <a:r>
              <a:rPr lang="en-US" dirty="0" err="1"/>
              <a:t>data.who</a:t>
            </a:r>
            <a:r>
              <a:rPr lang="en-US" dirty="0"/>
              <a:t>. https://data.who.int/dashboards/covid19/cases</a:t>
            </a:r>
          </a:p>
          <a:p>
            <a:r>
              <a:rPr lang="en-SG" dirty="0"/>
              <a:t>Chua, H. X. (2021, June 30). Data VIS Singapore Jun 2021 </a:t>
            </a:r>
            <a:r>
              <a:rPr lang="en-SG" dirty="0" err="1"/>
              <a:t>MeetUp</a:t>
            </a:r>
            <a:r>
              <a:rPr lang="en-SG" dirty="0"/>
              <a:t>: Visualising SG COVID-19 Spread [Video]. YouTube. https://www.youtube.com/watch?v=OFRegA91bAM</a:t>
            </a:r>
          </a:p>
          <a:p>
            <a:r>
              <a:rPr lang="en-SG" dirty="0"/>
              <a:t>Chua, H. S. (n.d.). GitHub - huishun98/SG-COVID-data-automated: This project prepares data for a visualisation showing the spread of COVID-19 in Singapore across time. GitHub. https://github.com/huishun98/SG-COVID-data-automated?tab=readme-ov-file</a:t>
            </a:r>
          </a:p>
          <a:p>
            <a:r>
              <a:rPr lang="en-SG" dirty="0"/>
              <a:t>Chua, H. S. (2021, June 5). Singapore COVID Spread Book. Tableau Public. https://public.tableau.com/app/profile/hui.shun/viz/SingaporeCOVIDSpreadBookAutoUpdate/Dashboard</a:t>
            </a:r>
          </a:p>
          <a:p>
            <a:r>
              <a:rPr lang="en-SG" dirty="0"/>
              <a:t>Chua, H. X. (2020, May 30). Public Places Visited by Singapore Covid-19 Cases. </a:t>
            </a:r>
            <a:r>
              <a:rPr lang="en-SG" dirty="0" err="1"/>
              <a:t>data.world</a:t>
            </a:r>
            <a:r>
              <a:rPr lang="en-SG" dirty="0"/>
              <a:t>. https://data.world/hxchua/public-places-visited-in-singapore-by-covid-19-cases</a:t>
            </a:r>
          </a:p>
          <a:p>
            <a:r>
              <a:rPr lang="en-SG" dirty="0"/>
              <a:t>SG-COVID-Locations. (n.d.). Google Docs. https://docs.google.com/spreadsheets/d/19EPRvGyAMnYZn9LwfFa4UqYrt-MQ94-qEUg76vbl2Gs/edit?gid=0#gid=0</a:t>
            </a:r>
          </a:p>
          <a:p>
            <a:r>
              <a:rPr lang="en-SG" dirty="0"/>
              <a:t>Gov.SG | Updates to health protocols. (n.d.). Default. https://www.gov.sg/article/updates-to-health-protocols</a:t>
            </a:r>
          </a:p>
          <a:p>
            <a:r>
              <a:rPr lang="en-SG" dirty="0"/>
              <a:t>MXB362. (n.d.). Google Docs. https://docs.google.com/spreadsheets/d/1ZSmeVb8H-TFp9U5e9KdF5GGieY2Bom53Z6UJeNp_jmw/edit?usp=sharing</a:t>
            </a:r>
          </a:p>
          <a:p>
            <a:r>
              <a:rPr lang="en-SG" dirty="0"/>
              <a:t>Urban Redevelopment Authority [URA]. (2024, June). Master Plan 2019 Planning Area Boundary (No Sea). data.gov.sg. https://data.gov.sg/datasets/d_4765db0e87b9c86336792efe8a1f7a66/view</a:t>
            </a:r>
          </a:p>
        </p:txBody>
      </p:sp>
    </p:spTree>
    <p:extLst>
      <p:ext uri="{BB962C8B-B14F-4D97-AF65-F5344CB8AC3E}">
        <p14:creationId xmlns:p14="http://schemas.microsoft.com/office/powerpoint/2010/main" val="4099590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A5994-E89B-2D8B-4D6A-ACD98E7D1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97656"/>
            <a:ext cx="9601200" cy="1309687"/>
          </a:xfrm>
        </p:spPr>
        <p:txBody>
          <a:bodyPr/>
          <a:lstStyle/>
          <a:p>
            <a:r>
              <a:rPr lang="en-SG" b="1" dirty="0"/>
              <a:t>CURRENT PANDEMIC VISUALISATIONS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38582-69ED-1C4D-CD46-65A277655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325" y="1421605"/>
            <a:ext cx="6863831" cy="4613041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10640B16-1C36-9243-BD09-6E6811C43E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1324" y="6175809"/>
            <a:ext cx="68638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Fig 1. WHO Covid-19 Dashboard (World Health Organization, n.d.)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0EB40F-7E99-676F-6936-4B3C607E813B}"/>
              </a:ext>
            </a:extLst>
          </p:cNvPr>
          <p:cNvSpPr txBox="1"/>
          <p:nvPr/>
        </p:nvSpPr>
        <p:spPr>
          <a:xfrm>
            <a:off x="8014809" y="2430217"/>
            <a:ext cx="37864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Most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Visualisations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of Covid-19</a:t>
            </a:r>
          </a:p>
          <a:p>
            <a:pPr marL="285750" indent="-285750" algn="just">
              <a:buFontTx/>
              <a:buChar char="-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Provide total case numbers</a:t>
            </a:r>
          </a:p>
          <a:p>
            <a:pPr marL="285750" indent="-285750" algn="just">
              <a:buFontTx/>
              <a:buChar char="-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Regional Breakdowns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</a:rPr>
              <a:t>Good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for providing a quantitative overview of the pandemic.</a:t>
            </a:r>
          </a:p>
          <a:p>
            <a:pPr algn="just"/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However, they often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</a:rPr>
              <a:t>fail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to communicate the urgency or real-time severity of the situation to the general public. 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11877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318F2-087D-26D3-F4E9-77A85036C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b="1" dirty="0"/>
              <a:t>Case Study Motivations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41174-C1D0-E101-DC30-2737BE62E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131" y="2495390"/>
            <a:ext cx="5749778" cy="3643312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Develops a visualisation tool that delivers up-to-date, daily insights on the local spread of the pandemic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 algn="just">
              <a:buAutoNum type="arabicPeriod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tool should be user-friendly, making it easy for the public to understand current risks and trends in their area.</a:t>
            </a:r>
          </a:p>
          <a:p>
            <a:pPr marL="342900" indent="-342900" algn="just">
              <a:buAutoNum type="arabicPeriod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Empower them to make informed decisions. </a:t>
            </a:r>
          </a:p>
          <a:p>
            <a:pPr marL="0" indent="0" algn="just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051B8C-CED9-12EC-040D-576BB1D45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333" y="2152650"/>
            <a:ext cx="3826142" cy="382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905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3C6FD-63A6-3424-0D1D-1C3581E4D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b="1" dirty="0"/>
              <a:t>VISUALISING SG COVID-19 SPREAD (Singapore example)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997D34A-1910-B699-A85B-7BF216F20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68" y="2135982"/>
            <a:ext cx="6899824" cy="341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68C8F04-6C5B-C23C-9A29-7B72247FB7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167" y="6175809"/>
            <a:ext cx="689982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Fig 2. </a:t>
            </a:r>
            <a:r>
              <a:rPr lang="en-US" altLang="en-US" sz="1200" i="1" dirty="0">
                <a:latin typeface="Arial" panose="020B0604020202020204" pitchFamily="34" charset="0"/>
              </a:rPr>
              <a:t>Singapore COVID Spread Book (Chua, 2021)</a:t>
            </a:r>
            <a:endParaRPr kumimoji="0" lang="en-US" altLang="en-US" sz="12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C040CC-1357-525B-57CA-D169AF2CB541}"/>
              </a:ext>
            </a:extLst>
          </p:cNvPr>
          <p:cNvSpPr txBox="1"/>
          <p:nvPr/>
        </p:nvSpPr>
        <p:spPr>
          <a:xfrm>
            <a:off x="7652730" y="2356555"/>
            <a:ext cx="44840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visualisation is an animation that shows the daily distribution of COVID-19 cases in Singapore</a:t>
            </a:r>
          </a:p>
          <a:p>
            <a:pPr algn="just"/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Unable to tell how increase of cases affects increase in size of circle</a:t>
            </a:r>
          </a:p>
          <a:p>
            <a:pPr marL="285750" indent="-285750" algn="just">
              <a:buFontTx/>
              <a:buChar char="-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Circle is so big that it covers the entire district, mislead audience to think the entire estate is a hotspot</a:t>
            </a:r>
          </a:p>
          <a:p>
            <a:pPr marL="285750" indent="-285750" algn="just">
              <a:buFontTx/>
              <a:buChar char="-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Unnecessary usage of 2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colours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019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6012F-95A8-E981-05BE-0635A4619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b="1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1C053-F84D-1D7C-D914-79A250289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62188"/>
            <a:ext cx="5989115" cy="3643312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dataset used is a list that includes public places COVID-19 cases had visited for more than 30 minutes </a:t>
            </a:r>
            <a:r>
              <a:rPr lang="en-SG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(Chua, 2020)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main data that will be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visualised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is the following:</a:t>
            </a:r>
            <a:endParaRPr lang="en-US" b="0" dirty="0">
              <a:effectLst/>
            </a:endParaRPr>
          </a:p>
          <a:p>
            <a:pPr algn="just"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Time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Date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Latitude and Longitude Coordinates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Area (Estate names)</a:t>
            </a:r>
          </a:p>
          <a:p>
            <a:pPr marL="0" indent="0">
              <a:buNone/>
            </a:pPr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F38A59-9FE0-FEBA-C7F8-7AD86C86F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5339" y="1167952"/>
            <a:ext cx="3921344" cy="3921344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303FC62C-E148-677B-A524-729D163381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5339" y="5459215"/>
            <a:ext cx="406877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i="1" dirty="0">
                <a:latin typeface="Arial" panose="020B0604020202020204" pitchFamily="34" charset="0"/>
              </a:rPr>
              <a:t>Dataset used: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1200" i="1" dirty="0">
                <a:latin typeface="Arial" panose="020B0604020202020204" pitchFamily="34" charset="0"/>
              </a:rPr>
              <a:t>SG Covid Locations (SG-COVID-LOCATIONS, 2021)</a:t>
            </a:r>
            <a:endParaRPr kumimoji="0" lang="en-US" altLang="en-US" sz="12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909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B91E6-1AF3-8D7A-59B1-BE3AD953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401103"/>
            <a:ext cx="9601200" cy="1309687"/>
          </a:xfrm>
        </p:spPr>
        <p:txBody>
          <a:bodyPr/>
          <a:lstStyle/>
          <a:p>
            <a:r>
              <a:rPr lang="en-SG" dirty="0"/>
              <a:t>Visualisation Techniques and tools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A86B68-2CEE-465A-0166-0DF603E877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58693" y="1818258"/>
            <a:ext cx="3194508" cy="3656880"/>
          </a:xfrm>
        </p:spPr>
        <p:txBody>
          <a:bodyPr/>
          <a:lstStyle/>
          <a:p>
            <a:pPr marL="0" indent="0">
              <a:buNone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Technique 1: Choropleth Map</a:t>
            </a:r>
          </a:p>
          <a:p>
            <a:pPr marL="0" indent="0">
              <a:buNone/>
            </a:pP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Technique 2: Scatter Plot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0673C2-346C-E5F2-A840-852ACFD015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0154" y="2541936"/>
            <a:ext cx="4350025" cy="3656881"/>
          </a:xfrm>
        </p:spPr>
        <p:txBody>
          <a:bodyPr/>
          <a:lstStyle/>
          <a:p>
            <a:pPr marL="0" indent="0">
              <a:buNone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Tools used</a:t>
            </a: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Data Manipulation: R</a:t>
            </a: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Visualisation: Python</a:t>
            </a: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Development on: </a:t>
            </a:r>
            <a:r>
              <a:rPr lang="en-SG" dirty="0" err="1">
                <a:latin typeface="Arial" panose="020B0604020202020204" pitchFamily="34" charset="0"/>
                <a:cs typeface="Arial" panose="020B0604020202020204" pitchFamily="34" charset="0"/>
              </a:rPr>
              <a:t>Jupyter</a:t>
            </a: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 Notebook</a:t>
            </a: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Video Editing: Microsoft Clipchamp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8D7762-B69E-D543-DA5A-9E23D79BF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807" y="2266689"/>
            <a:ext cx="1723194" cy="17231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ECB90F-48DE-AAD2-EB8C-1CFA3E3B2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2808" y="4549238"/>
            <a:ext cx="1723193" cy="172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930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D7EC6-2353-BD71-1D91-4242CC2F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b="1" dirty="0"/>
              <a:t>Background research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5CF589A-3D19-B719-7CE3-3C0F45937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567" y="2661088"/>
            <a:ext cx="5344740" cy="3643312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Self-monitoring for up to 5 days is advised for close contacts of potential COVID-19 cases (Gov.SG | Updates to Health Protocols, n.d.).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Following government protocols, the produced visualisation should be an animation displaying COVID-19 case locations over a 5-day period.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D4283C-3BD0-29BA-49C9-92D21E2A0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1495" y="2328863"/>
            <a:ext cx="3586160" cy="35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689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FCF9-507E-4C92-B241-321464079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b="1" dirty="0"/>
              <a:t>Results and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7B3F-A5E9-2EFA-55B4-6830DD37E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43777"/>
            <a:ext cx="9601200" cy="3643312"/>
          </a:xfrm>
        </p:spPr>
        <p:txBody>
          <a:bodyPr/>
          <a:lstStyle/>
          <a:p>
            <a:pPr marL="0" indent="0">
              <a:buNone/>
            </a:pPr>
            <a:r>
              <a:rPr lang="en-SG" u="sng" dirty="0">
                <a:latin typeface="Arial" panose="020B0604020202020204" pitchFamily="34" charset="0"/>
                <a:cs typeface="Arial" panose="020B0604020202020204" pitchFamily="34" charset="0"/>
              </a:rPr>
              <a:t>Data Manipulations</a:t>
            </a: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Extracting Relevant Information from </a:t>
            </a:r>
            <a:r>
              <a:rPr lang="en-SG" dirty="0" err="1">
                <a:latin typeface="Arial" panose="020B0604020202020204" pitchFamily="34" charset="0"/>
                <a:cs typeface="Arial" panose="020B0604020202020204" pitchFamily="34" charset="0"/>
              </a:rPr>
              <a:t>GEOJson</a:t>
            </a: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 ‘Description’ field</a:t>
            </a: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Merged location data with geographic boundaries data based on area names.</a:t>
            </a:r>
          </a:p>
          <a:p>
            <a:pPr marL="342900" indent="-342900">
              <a:buAutoNum type="arabicPeriod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Aggregated data by date and name, counting occurrences</a:t>
            </a:r>
          </a:p>
          <a:p>
            <a:pPr marL="0" indent="0">
              <a:buNone/>
            </a:pP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C90147-4AA6-2891-8C43-D8F2E6BF7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453" y="4236881"/>
            <a:ext cx="11037094" cy="22529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2C3C2D7-99D6-5326-CE47-E8A0312CD24D}"/>
                  </a:ext>
                </a:extLst>
              </p14:cNvPr>
              <p14:cNvContentPartPr/>
              <p14:nvPr/>
            </p14:nvContentPartPr>
            <p14:xfrm>
              <a:off x="9370984" y="5565982"/>
              <a:ext cx="2067840" cy="684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2C3C2D7-99D6-5326-CE47-E8A0312CD24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16984" y="5458342"/>
                <a:ext cx="217548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026306D-D22A-C0F7-20D9-565ADCAF1410}"/>
                  </a:ext>
                </a:extLst>
              </p14:cNvPr>
              <p14:cNvContentPartPr/>
              <p14:nvPr/>
            </p14:nvContentPartPr>
            <p14:xfrm>
              <a:off x="705424" y="5737342"/>
              <a:ext cx="785160" cy="446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026306D-D22A-C0F7-20D9-565ADCAF141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1784" y="5629702"/>
                <a:ext cx="892800" cy="26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360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FCF9-507E-4C92-B241-321464079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49492"/>
            <a:ext cx="9601200" cy="1309687"/>
          </a:xfrm>
        </p:spPr>
        <p:txBody>
          <a:bodyPr/>
          <a:lstStyle/>
          <a:p>
            <a:r>
              <a:rPr lang="en-SG" b="1" dirty="0"/>
              <a:t>Results and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7B3F-A5E9-2EFA-55B4-6830DD37E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81" y="2243777"/>
            <a:ext cx="4578135" cy="364331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SG" u="sng" dirty="0">
                <a:latin typeface="Arial" panose="020B0604020202020204" pitchFamily="34" charset="0"/>
                <a:cs typeface="Arial" panose="020B0604020202020204" pitchFamily="34" charset="0"/>
              </a:rPr>
              <a:t>Visualisation Technique 1: Animated Choropleth Map (Matplotlib)</a:t>
            </a:r>
          </a:p>
          <a:p>
            <a:pPr marL="0" indent="0" algn="just">
              <a:buNone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Used Matplotlib to produce visualisation instead of other libraries that offer more interactivity. </a:t>
            </a:r>
          </a:p>
          <a:p>
            <a:pPr marL="0" indent="0" algn="just">
              <a:buNone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Interactive elements like zooming, panning, and hovering over data points are not necessary when target audience is the general public whose primary need is to understand the spread and density. </a:t>
            </a:r>
          </a:p>
        </p:txBody>
      </p:sp>
      <p:pic>
        <p:nvPicPr>
          <p:cNvPr id="5" name="Picture 4" descr="A map of the country">
            <a:extLst>
              <a:ext uri="{FF2B5EF4-FFF2-40B4-BE49-F238E27FC236}">
                <a16:creationId xmlns:a16="http://schemas.microsoft.com/office/drawing/2014/main" id="{0BE59008-12A8-E66D-7BDA-DDDA03580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133633"/>
            <a:ext cx="5335535" cy="53355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93A056-B901-9629-78D5-92770A2E70FB}"/>
              </a:ext>
            </a:extLst>
          </p:cNvPr>
          <p:cNvSpPr txBox="1"/>
          <p:nvPr/>
        </p:nvSpPr>
        <p:spPr>
          <a:xfrm>
            <a:off x="6095998" y="5661347"/>
            <a:ext cx="53355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SG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 3. SG Covid-19 Choropleth Map Animation</a:t>
            </a:r>
            <a:endParaRPr lang="en-SG" sz="1200" b="0" dirty="0">
              <a:effectLst/>
            </a:endParaRPr>
          </a:p>
          <a:p>
            <a:br>
              <a:rPr lang="en-SG" sz="1200" dirty="0"/>
            </a:br>
            <a:endParaRPr lang="en-SG" sz="1200" dirty="0"/>
          </a:p>
        </p:txBody>
      </p:sp>
    </p:spTree>
    <p:extLst>
      <p:ext uri="{BB962C8B-B14F-4D97-AF65-F5344CB8AC3E}">
        <p14:creationId xmlns:p14="http://schemas.microsoft.com/office/powerpoint/2010/main" val="4233566827"/>
      </p:ext>
    </p:extLst>
  </p:cSld>
  <p:clrMapOvr>
    <a:masterClrMapping/>
  </p:clrMapOvr>
</p:sld>
</file>

<file path=ppt/theme/theme1.xml><?xml version="1.0" encoding="utf-8"?>
<a:theme xmlns:a="http://schemas.openxmlformats.org/drawingml/2006/main" name="PoiseVTI">
  <a:themeElements>
    <a:clrScheme name="AnalogousFromDarkSeedLeftStep">
      <a:dk1>
        <a:srgbClr val="000000"/>
      </a:dk1>
      <a:lt1>
        <a:srgbClr val="FFFFFF"/>
      </a:lt1>
      <a:dk2>
        <a:srgbClr val="1C2032"/>
      </a:dk2>
      <a:lt2>
        <a:srgbClr val="F0F3F1"/>
      </a:lt2>
      <a:accent1>
        <a:srgbClr val="E729CE"/>
      </a:accent1>
      <a:accent2>
        <a:srgbClr val="9F17D5"/>
      </a:accent2>
      <a:accent3>
        <a:srgbClr val="6129E7"/>
      </a:accent3>
      <a:accent4>
        <a:srgbClr val="2338D7"/>
      </a:accent4>
      <a:accent5>
        <a:srgbClr val="298FE7"/>
      </a:accent5>
      <a:accent6>
        <a:srgbClr val="16BEC7"/>
      </a:accent6>
      <a:hlink>
        <a:srgbClr val="3F6EBF"/>
      </a:hlink>
      <a:folHlink>
        <a:srgbClr val="7F7F7F"/>
      </a:folHlink>
    </a:clrScheme>
    <a:fontScheme name="Goudy Univers">
      <a:majorFont>
        <a:latin typeface="Goudy Old Style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iseVTI" id="{9843863B-6720-4231-BFE7-E604B355382A}" vid="{6C5B2780-C73E-445D-98DA-9D2BCD7897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141</TotalTime>
  <Words>1041</Words>
  <Application>Microsoft Office PowerPoint</Application>
  <PresentationFormat>Widescreen</PresentationFormat>
  <Paragraphs>95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Goudy Old Style</vt:lpstr>
      <vt:lpstr>Univers Light</vt:lpstr>
      <vt:lpstr>PoiseVTI</vt:lpstr>
      <vt:lpstr>Visualising the Impact of Covid-19</vt:lpstr>
      <vt:lpstr>CURRENT PANDEMIC VISUALISATIONS</vt:lpstr>
      <vt:lpstr>Case Study Motivations</vt:lpstr>
      <vt:lpstr>VISUALISING SG COVID-19 SPREAD (Singapore example)</vt:lpstr>
      <vt:lpstr>Data source</vt:lpstr>
      <vt:lpstr>Visualisation Techniques and tools</vt:lpstr>
      <vt:lpstr>Background research</vt:lpstr>
      <vt:lpstr>Results and Outputs</vt:lpstr>
      <vt:lpstr>Results and Outputs</vt:lpstr>
      <vt:lpstr>Results and Outputs</vt:lpstr>
      <vt:lpstr>Results and Outputs</vt:lpstr>
      <vt:lpstr>Exegesis of the Effectiveness of Visualisation Outputs </vt:lpstr>
      <vt:lpstr>Problems</vt:lpstr>
      <vt:lpstr>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Dennis Chen</dc:creator>
  <cp:lastModifiedBy>Dennis Chen</cp:lastModifiedBy>
  <cp:revision>1</cp:revision>
  <dcterms:created xsi:type="dcterms:W3CDTF">2024-10-10T01:40:15Z</dcterms:created>
  <dcterms:modified xsi:type="dcterms:W3CDTF">2024-10-10T04:01:47Z</dcterms:modified>
</cp:coreProperties>
</file>

<file path=docProps/thumbnail.jpeg>
</file>